
<file path=[Content_Types].xml><?xml version="1.0" encoding="utf-8"?>
<Types xmlns="http://schemas.openxmlformats.org/package/2006/content-types">
  <Default Extension="rels" ContentType="application/vnd.openxmlformats-package.relationships+xml"/>
  <Override PartName="/ppt/slideLayouts/slideLayout1.xml" ContentType="application/vnd.openxmlformats-officedocument.presentationml.slideLayout+xml"/>
  <Override PartName="/ppt/slides/slide11.xml" ContentType="application/vnd.openxmlformats-officedocument.presentationml.slide+xml"/>
  <Default Extension="xml" ContentType="application/xml"/>
  <Override PartName="/ppt/slides/slide9.xml" ContentType="application/vnd.openxmlformats-officedocument.presentationml.slide+xml"/>
  <Default Extension="jpeg" ContentType="image/jpeg"/>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6.xml" ContentType="application/vnd.openxmlformats-officedocument.presentationml.slideLayout+xml"/>
  <Override PartName="/ppt/slides/slide5.xml" ContentType="application/vnd.openxmlformats-officedocument.presentationml.slide+xml"/>
  <Default Extension="doc" ContentType="application/msword"/>
  <Override PartName="/ppt/slides/slide16.xml" ContentType="application/vnd.openxmlformats-officedocument.presentationml.slid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ppt/slides/slide14.xml" ContentType="application/vnd.openxmlformats-officedocument.presentationml.slide+xml"/>
  <Default Extension="pict" ContentType="image/pict"/>
  <Override PartName="/docProps/core.xml" ContentType="application/vnd.openxmlformats-package.core-properties+xml"/>
  <Override PartName="/docProps/app.xml" ContentType="application/vnd.openxmlformats-officedocument.extended-properties+xml"/>
  <Override PartName="/ppt/slideLayouts/slideLayout2.xml" ContentType="application/vnd.openxmlformats-officedocument.presentationml.slideLayout+xml"/>
  <Override PartName="/ppt/slides/slide1.xml" ContentType="application/vnd.openxmlformats-officedocument.presentationml.slide+xml"/>
  <Override PartName="/ppt/slides/slide12.xml" ContentType="application/vnd.openxmlformats-officedocument.presentationml.slide+xml"/>
  <Default Extension="bin" ContentType="application/vnd.openxmlformats-officedocument.presentationml.printerSettings"/>
  <Override PartName="/ppt/slides/slide10.xml" ContentType="application/vnd.openxmlformats-officedocument.presentationml.slide+xml"/>
  <Override PartName="/ppt/viewProps.xml" ContentType="application/vnd.openxmlformats-officedocument.presentationml.viewProps+xml"/>
  <Override PartName="/ppt/slides/slide8.xml" ContentType="application/vnd.openxmlformats-officedocument.presentationml.slide+xml"/>
  <Override PartName="/ppt/presentation.xml" ContentType="application/vnd.openxmlformats-officedocument.presentationml.presentation.main+xml"/>
  <Override PartName="/ppt/slideLayouts/slideLayout9.xml" ContentType="application/vnd.openxmlformats-officedocument.presentationml.slideLayout+xml"/>
  <Override PartName="/ppt/slideLayouts/slideLayout7.xml" ContentType="application/vnd.openxmlformats-officedocument.presentationml.slideLayout+xml"/>
  <Override PartName="/ppt/slides/slide6.xml" ContentType="application/vnd.openxmlformats-officedocument.presentationml.slide+xml"/>
  <Default Extension="vml" ContentType="application/vnd.openxmlformats-officedocument.vmlDrawing"/>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slides/slide15.xml" ContentType="application/vnd.openxmlformats-officedocument.presentationml.slide+xml"/>
  <Override PartName="/ppt/theme/theme1.xml" ContentType="application/vnd.openxmlformats-officedocument.theme+xml"/>
  <Override PartName="/ppt/presProps.xml" ContentType="application/vnd.openxmlformats-officedocument.presentationml.presProps+xml"/>
  <Override PartName="/ppt/slideLayouts/slideLayout3.xml" ContentType="application/vnd.openxmlformats-officedocument.presentationml.slideLayout+xml"/>
  <Override PartName="/ppt/slides/slide2.xml" ContentType="application/vnd.openxmlformats-officedocument.presentationml.slide+xml"/>
  <Override PartName="/ppt/slides/slide13.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48" r:id="rId1"/>
  </p:sldMasterIdLst>
  <p:sldIdLst>
    <p:sldId id="257" r:id="rId2"/>
    <p:sldId id="258" r:id="rId3"/>
    <p:sldId id="259" r:id="rId4"/>
    <p:sldId id="260" r:id="rId5"/>
    <p:sldId id="261" r:id="rId6"/>
    <p:sldId id="262" r:id="rId7"/>
    <p:sldId id="263" r:id="rId8"/>
    <p:sldId id="264" r:id="rId9"/>
    <p:sldId id="265" r:id="rId10"/>
    <p:sldId id="266" r:id="rId11"/>
    <p:sldId id="267" r:id="rId12"/>
    <p:sldId id="268" r:id="rId13"/>
    <p:sldId id="269" r:id="rId14"/>
    <p:sldId id="270" r:id="rId15"/>
    <p:sldId id="271" r:id="rId16"/>
    <p:sldId id="272" r:id="rId1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91" d="100"/>
          <a:sy n="91" d="100"/>
        </p:scale>
        <p:origin x="-848" y="-12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viewProps" Target="viewProps.xml"/><Relationship Id="rId21" Type="http://schemas.openxmlformats.org/officeDocument/2006/relationships/theme" Target="theme/theme1.xml"/><Relationship Id="rId22"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printerSettings" Target="printerSettings/printerSettings1.bin"/><Relationship Id="rId19" Type="http://schemas.openxmlformats.org/officeDocument/2006/relationships/presProps" Target="presProp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pict"/></Relationships>
</file>

<file path=ppt/drawings/_rels/vmlDrawing2.vml.rels><?xml version="1.0" encoding="UTF-8" standalone="yes"?>
<Relationships xmlns="http://schemas.openxmlformats.org/package/2006/relationships"><Relationship Id="rId1" Type="http://schemas.openxmlformats.org/officeDocument/2006/relationships/image" Target="../media/image1.pict"/></Relationships>
</file>

<file path=ppt/media/image1.pict>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BA66815-D1B8-A445-B197-F6B508FACDB9}" type="datetimeFigureOut">
              <a:rPr lang="en-US" smtClean="0"/>
              <a:t>3/25/11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3ED82D6-011A-A140-A9D4-31876908F43C}"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BA66815-D1B8-A445-B197-F6B508FACDB9}" type="datetimeFigureOut">
              <a:rPr lang="en-US" smtClean="0"/>
              <a:t>3/25/11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3ED82D6-011A-A140-A9D4-31876908F43C}"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BA66815-D1B8-A445-B197-F6B508FACDB9}" type="datetimeFigureOut">
              <a:rPr lang="en-US" smtClean="0"/>
              <a:t>3/25/11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3ED82D6-011A-A140-A9D4-31876908F43C}"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BA66815-D1B8-A445-B197-F6B508FACDB9}" type="datetimeFigureOut">
              <a:rPr lang="en-US" smtClean="0"/>
              <a:t>3/25/11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3ED82D6-011A-A140-A9D4-31876908F43C}"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BA66815-D1B8-A445-B197-F6B508FACDB9}" type="datetimeFigureOut">
              <a:rPr lang="en-US" smtClean="0"/>
              <a:t>3/25/11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3ED82D6-011A-A140-A9D4-31876908F43C}"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BA66815-D1B8-A445-B197-F6B508FACDB9}" type="datetimeFigureOut">
              <a:rPr lang="en-US" smtClean="0"/>
              <a:t>3/25/11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3ED82D6-011A-A140-A9D4-31876908F43C}"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BA66815-D1B8-A445-B197-F6B508FACDB9}" type="datetimeFigureOut">
              <a:rPr lang="en-US" smtClean="0"/>
              <a:t>3/25/11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3ED82D6-011A-A140-A9D4-31876908F43C}"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BA66815-D1B8-A445-B197-F6B508FACDB9}" type="datetimeFigureOut">
              <a:rPr lang="en-US" smtClean="0"/>
              <a:t>3/25/11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3ED82D6-011A-A140-A9D4-31876908F43C}"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BA66815-D1B8-A445-B197-F6B508FACDB9}" type="datetimeFigureOut">
              <a:rPr lang="en-US" smtClean="0"/>
              <a:t>3/25/11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3ED82D6-011A-A140-A9D4-31876908F43C}"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BA66815-D1B8-A445-B197-F6B508FACDB9}" type="datetimeFigureOut">
              <a:rPr lang="en-US" smtClean="0"/>
              <a:t>3/25/11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3ED82D6-011A-A140-A9D4-31876908F43C}"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BA66815-D1B8-A445-B197-F6B508FACDB9}" type="datetimeFigureOut">
              <a:rPr lang="en-US" smtClean="0"/>
              <a:t>3/25/11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3ED82D6-011A-A140-A9D4-31876908F43C}"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BA66815-D1B8-A445-B197-F6B508FACDB9}" type="datetimeFigureOut">
              <a:rPr lang="en-US" smtClean="0"/>
              <a:t>3/25/11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3ED82D6-011A-A140-A9D4-31876908F43C}"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vmlDrawing" Target="../drawings/vmlDrawing1.vml"/><Relationship Id="rId2" Type="http://schemas.openxmlformats.org/officeDocument/2006/relationships/slideLayout" Target="../slideLayouts/slideLayout6.xml"/><Relationship Id="rId3" Type="http://schemas.openxmlformats.org/officeDocument/2006/relationships/oleObject" Target="../embeddings/Microsoft_Word_97_-_2004_Document1.doc"/></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vmlDrawing" Target="../drawings/vmlDrawing2.vml"/><Relationship Id="rId2" Type="http://schemas.openxmlformats.org/officeDocument/2006/relationships/slideLayout" Target="../slideLayouts/slideLayout7.xml"/><Relationship Id="rId3" Type="http://schemas.openxmlformats.org/officeDocument/2006/relationships/oleObject" Target="../embeddings/Microsoft_Word_97_-_2004_Document2.doc"/></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6435" name="Rectangle 2"/>
          <p:cNvSpPr>
            <a:spLocks noGrp="1" noChangeArrowheads="1"/>
          </p:cNvSpPr>
          <p:nvPr>
            <p:ph type="title"/>
          </p:nvPr>
        </p:nvSpPr>
        <p:spPr>
          <a:xfrm>
            <a:off x="685800" y="-76200"/>
            <a:ext cx="7772400" cy="1143000"/>
          </a:xfrm>
        </p:spPr>
        <p:txBody>
          <a:bodyPr/>
          <a:lstStyle/>
          <a:p>
            <a:pPr eaLnBrk="1" hangingPunct="1"/>
            <a:r>
              <a:rPr lang="en-US"/>
              <a:t>Irradiation</a:t>
            </a:r>
          </a:p>
        </p:txBody>
      </p:sp>
      <p:graphicFrame>
        <p:nvGraphicFramePr>
          <p:cNvPr id="146434" name="Object 2"/>
          <p:cNvGraphicFramePr>
            <a:graphicFrameLocks noChangeAspect="1"/>
          </p:cNvGraphicFramePr>
          <p:nvPr/>
        </p:nvGraphicFramePr>
        <p:xfrm>
          <a:off x="2209800" y="914400"/>
          <a:ext cx="4648200" cy="4610100"/>
        </p:xfrm>
        <a:graphic>
          <a:graphicData uri="http://schemas.openxmlformats.org/presentationml/2006/ole">
            <p:oleObj spid="_x0000_s9218" name="Document" r:id="rId3" imgW="1740408" imgH="1725168" progId="Word.Document.8">
              <p:embed/>
            </p:oleObj>
          </a:graphicData>
        </a:graphic>
      </p:graphicFrame>
      <p:sp>
        <p:nvSpPr>
          <p:cNvPr id="146436" name="Text Box 4"/>
          <p:cNvSpPr txBox="1">
            <a:spLocks noChangeArrowheads="1"/>
          </p:cNvSpPr>
          <p:nvPr/>
        </p:nvSpPr>
        <p:spPr bwMode="auto">
          <a:xfrm>
            <a:off x="1524000" y="5638800"/>
            <a:ext cx="6248400" cy="1004888"/>
          </a:xfrm>
          <a:prstGeom prst="rect">
            <a:avLst/>
          </a:prstGeom>
          <a:noFill/>
          <a:ln w="9525">
            <a:noFill/>
            <a:miter lim="800000"/>
            <a:headEnd/>
            <a:tailEnd/>
          </a:ln>
        </p:spPr>
        <p:txBody>
          <a:bodyPr>
            <a:prstTxWarp prst="textNoShape">
              <a:avLst/>
            </a:prstTxWarp>
            <a:spAutoFit/>
          </a:bodyPr>
          <a:lstStyle/>
          <a:p>
            <a:pPr>
              <a:spcBef>
                <a:spcPct val="50000"/>
              </a:spcBef>
            </a:pPr>
            <a:r>
              <a:rPr lang="en-US"/>
              <a:t>Takes notes on this information on page 28 &amp; 29</a:t>
            </a:r>
          </a:p>
          <a:p>
            <a:pPr algn="ctr">
              <a:spcBef>
                <a:spcPct val="50000"/>
              </a:spcBef>
            </a:pPr>
            <a:r>
              <a:rPr lang="en-US"/>
              <a:t> in your student packet.</a:t>
            </a: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5650" name="Text Box 2"/>
          <p:cNvSpPr txBox="1">
            <a:spLocks noChangeArrowheads="1"/>
          </p:cNvSpPr>
          <p:nvPr/>
        </p:nvSpPr>
        <p:spPr bwMode="auto">
          <a:xfrm>
            <a:off x="457200" y="457200"/>
            <a:ext cx="8153400" cy="5934075"/>
          </a:xfrm>
          <a:prstGeom prst="rect">
            <a:avLst/>
          </a:prstGeom>
          <a:noFill/>
          <a:ln w="9525">
            <a:noFill/>
            <a:miter lim="800000"/>
            <a:headEnd/>
            <a:tailEnd/>
          </a:ln>
        </p:spPr>
        <p:txBody>
          <a:bodyPr>
            <a:prstTxWarp prst="textNoShape">
              <a:avLst/>
            </a:prstTxWarp>
            <a:spAutoFit/>
          </a:bodyPr>
          <a:lstStyle/>
          <a:p>
            <a:r>
              <a:rPr lang="en-US" b="1"/>
              <a:t>What Happens When a Food is Irradiated?</a:t>
            </a:r>
          </a:p>
          <a:p>
            <a:r>
              <a:rPr lang="en-US"/>
              <a:t>When ionizing radiation passes through a foodproduct, some energy is absorbed by some chemical bonds. Some bonds rupture and produce free radicals which are highly reactive and unstable. They instantaneously rejoin with neighboring compounds and the results are called radiolytic compounds.</a:t>
            </a:r>
          </a:p>
          <a:p>
            <a:r>
              <a:rPr lang="en-US"/>
              <a:t>These are similar to the compounds produced by heating (thermolytic compounds). There is no significant difference in the compounds generated from ionizing radiation versus those generated from heating. Roughly one bond per million is broken for each kGy of applied ionizing radiation. The uniqueness of irradiation is that DNA (microorganisms and insects have a lot of DNA compared to plant cells) is very sensitive to irradiation. Irradiation of DNA at the approved levels causes base damage, breaking of DNA strands and in the loss of theorganism's ability to reproduce.</a:t>
            </a: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6674" name="Text Box 2"/>
          <p:cNvSpPr txBox="1">
            <a:spLocks noChangeArrowheads="1"/>
          </p:cNvSpPr>
          <p:nvPr/>
        </p:nvSpPr>
        <p:spPr bwMode="auto">
          <a:xfrm>
            <a:off x="533400" y="381000"/>
            <a:ext cx="8001000" cy="5934075"/>
          </a:xfrm>
          <a:prstGeom prst="rect">
            <a:avLst/>
          </a:prstGeom>
          <a:noFill/>
          <a:ln w="9525">
            <a:noFill/>
            <a:miter lim="800000"/>
            <a:headEnd/>
            <a:tailEnd/>
          </a:ln>
        </p:spPr>
        <p:txBody>
          <a:bodyPr>
            <a:prstTxWarp prst="textNoShape">
              <a:avLst/>
            </a:prstTxWarp>
            <a:spAutoFit/>
          </a:bodyPr>
          <a:lstStyle/>
          <a:p>
            <a:r>
              <a:rPr lang="en-US" b="1"/>
              <a:t>Is irradiated food safe?</a:t>
            </a:r>
          </a:p>
          <a:p>
            <a:r>
              <a:rPr lang="en-US"/>
              <a:t>Based on all the scientific information available there is no greater health risk from irradiated food than non-irradiated food. Irradiated foods are not radioactive. No scientific studies have shown irradiated foods causes cancer (even in tests where all the food in the diet was irradiated at levels 10 times</a:t>
            </a:r>
          </a:p>
          <a:p>
            <a:r>
              <a:rPr lang="en-US"/>
              <a:t>the approved levels). No food is 100% safe. Proper sanitation, handling, and preparation are needed for any food product. In some instances, irradiated foods may be safer and may be preferred over nonirradiated foods because of the reduced microbial populations; no need for fumigants for quarantine</a:t>
            </a:r>
          </a:p>
          <a:p>
            <a:r>
              <a:rPr lang="en-US"/>
              <a:t>treatment of imported products, and increased shelf life.</a:t>
            </a:r>
          </a:p>
          <a:p>
            <a:r>
              <a:rPr lang="en-US"/>
              <a:t>Foods can also be packaged and then irradiated, thus reducing the potential sources of contamination. However, once the package is opened it once again susceptible to microorganism contamination.</a:t>
            </a: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7698" name="Text Box 2"/>
          <p:cNvSpPr txBox="1">
            <a:spLocks noChangeArrowheads="1"/>
          </p:cNvSpPr>
          <p:nvPr/>
        </p:nvSpPr>
        <p:spPr bwMode="auto">
          <a:xfrm>
            <a:off x="609600" y="533400"/>
            <a:ext cx="8077200" cy="5267325"/>
          </a:xfrm>
          <a:prstGeom prst="rect">
            <a:avLst/>
          </a:prstGeom>
          <a:noFill/>
          <a:ln w="9525">
            <a:noFill/>
            <a:miter lim="800000"/>
            <a:headEnd/>
            <a:tailEnd/>
          </a:ln>
        </p:spPr>
        <p:txBody>
          <a:bodyPr>
            <a:prstTxWarp prst="textNoShape">
              <a:avLst/>
            </a:prstTxWarp>
            <a:spAutoFit/>
          </a:bodyPr>
          <a:lstStyle/>
          <a:p>
            <a:pPr>
              <a:spcBef>
                <a:spcPts val="500"/>
              </a:spcBef>
              <a:spcAft>
                <a:spcPts val="500"/>
              </a:spcAft>
            </a:pPr>
            <a:r>
              <a:rPr lang="en-US" b="1">
                <a:solidFill>
                  <a:srgbClr val="000000"/>
                </a:solidFill>
                <a:latin typeface="Arial" charset="0"/>
              </a:rPr>
              <a:t>Have there been any accidents at irradiation facilities?</a:t>
            </a:r>
            <a:r>
              <a:rPr lang="en-US">
                <a:solidFill>
                  <a:srgbClr val="000000"/>
                </a:solidFill>
                <a:latin typeface="Arial" charset="0"/>
              </a:rPr>
              <a:t> </a:t>
            </a:r>
          </a:p>
          <a:p>
            <a:endParaRPr lang="en-US">
              <a:latin typeface="Arial" charset="0"/>
            </a:endParaRPr>
          </a:p>
          <a:p>
            <a:r>
              <a:rPr lang="en-US">
                <a:latin typeface="Arial" charset="0"/>
              </a:rPr>
              <a:t>Medical sterilization facilities have been operated in this country for more than 30 years, without a fatal accident. Over 100 such facilities are currently licensed, along with at least that many medical radiation treatment centers, and bone marrow transplant centers (which also use Cobalt 60 to irradiate patients). No events have been documented in this country that led to exposure of the population at large to radioactivity. In other countries, a small number of fatal incidents have been documented in which a worker by-passed multiple safety steps to enter the chamber while the source was exposed, resulting in a severe or even lethal radiation injury to themselves. </a:t>
            </a: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8722" name="Text Box 2"/>
          <p:cNvSpPr txBox="1">
            <a:spLocks noChangeArrowheads="1"/>
          </p:cNvSpPr>
          <p:nvPr/>
        </p:nvSpPr>
        <p:spPr bwMode="auto">
          <a:xfrm>
            <a:off x="533400" y="533400"/>
            <a:ext cx="8229600" cy="5632450"/>
          </a:xfrm>
          <a:prstGeom prst="rect">
            <a:avLst/>
          </a:prstGeom>
          <a:noFill/>
          <a:ln w="9525">
            <a:noFill/>
            <a:miter lim="800000"/>
            <a:headEnd/>
            <a:tailEnd/>
          </a:ln>
        </p:spPr>
        <p:txBody>
          <a:bodyPr>
            <a:prstTxWarp prst="textNoShape">
              <a:avLst/>
            </a:prstTxWarp>
            <a:spAutoFit/>
          </a:bodyPr>
          <a:lstStyle/>
          <a:p>
            <a:pPr>
              <a:spcBef>
                <a:spcPts val="500"/>
              </a:spcBef>
              <a:spcAft>
                <a:spcPts val="500"/>
              </a:spcAft>
            </a:pPr>
            <a:r>
              <a:rPr lang="en-US">
                <a:solidFill>
                  <a:srgbClr val="000000"/>
                </a:solidFill>
                <a:latin typeface="Arial" charset="0"/>
              </a:rPr>
              <a:t>The safety of irradiated foods has been studied by feeding them to animals and to people. These extensive studies include animal feeding studies lasting for several generations in several different species, including mice, rats, and dogs. There is no evidence of adverse health effects in these well-controlled trials. In addition, NASA astronauts eat foods that have been irradiated to the point of sterilization (substantially higher levels of treatment than that approved for general use) when they fly in space. The safety of irradiated foods has been endorsed by the World Health Organization (WHO), the Centers for Disease Control and Prevention (CDC) and by the Assistant Secretary of Health, as well as by the U.S. Department of Agriculture (USDA)and the Food and Drug Administration (FDA). </a:t>
            </a:r>
            <a:endParaRPr lang="en-US"/>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9746" name="Text Box 2"/>
          <p:cNvSpPr txBox="1">
            <a:spLocks noChangeArrowheads="1"/>
          </p:cNvSpPr>
          <p:nvPr/>
        </p:nvSpPr>
        <p:spPr bwMode="auto">
          <a:xfrm>
            <a:off x="685800" y="381000"/>
            <a:ext cx="7848600" cy="4438650"/>
          </a:xfrm>
          <a:prstGeom prst="rect">
            <a:avLst/>
          </a:prstGeom>
          <a:noFill/>
          <a:ln w="9525">
            <a:noFill/>
            <a:miter lim="800000"/>
            <a:headEnd/>
            <a:tailEnd/>
          </a:ln>
        </p:spPr>
        <p:txBody>
          <a:bodyPr>
            <a:prstTxWarp prst="textNoShape">
              <a:avLst/>
            </a:prstTxWarp>
            <a:spAutoFit/>
          </a:bodyPr>
          <a:lstStyle/>
          <a:p>
            <a:pPr algn="ctr">
              <a:spcBef>
                <a:spcPts val="500"/>
              </a:spcBef>
              <a:spcAft>
                <a:spcPts val="500"/>
              </a:spcAft>
            </a:pPr>
            <a:r>
              <a:rPr lang="en-US" sz="4000">
                <a:solidFill>
                  <a:srgbClr val="000000"/>
                </a:solidFill>
                <a:latin typeface="Arial" charset="0"/>
              </a:rPr>
              <a:t>What radioactive waste </a:t>
            </a:r>
          </a:p>
          <a:p>
            <a:pPr algn="ctr">
              <a:spcBef>
                <a:spcPts val="500"/>
              </a:spcBef>
              <a:spcAft>
                <a:spcPts val="500"/>
              </a:spcAft>
            </a:pPr>
            <a:r>
              <a:rPr lang="en-US" sz="4000">
                <a:solidFill>
                  <a:srgbClr val="000000"/>
                </a:solidFill>
                <a:latin typeface="Arial" charset="0"/>
              </a:rPr>
              <a:t>is generated?</a:t>
            </a:r>
          </a:p>
          <a:p>
            <a:pPr>
              <a:spcBef>
                <a:spcPts val="500"/>
              </a:spcBef>
              <a:spcAft>
                <a:spcPts val="500"/>
              </a:spcAft>
            </a:pPr>
            <a:endParaRPr lang="en-US">
              <a:solidFill>
                <a:srgbClr val="000000"/>
              </a:solidFill>
              <a:latin typeface="Arial" charset="0"/>
            </a:endParaRPr>
          </a:p>
          <a:p>
            <a:pPr>
              <a:spcBef>
                <a:spcPts val="500"/>
              </a:spcBef>
              <a:spcAft>
                <a:spcPts val="500"/>
              </a:spcAft>
            </a:pPr>
            <a:endParaRPr lang="en-US">
              <a:solidFill>
                <a:srgbClr val="000000"/>
              </a:solidFill>
              <a:latin typeface="Arial" charset="0"/>
            </a:endParaRPr>
          </a:p>
          <a:p>
            <a:pPr>
              <a:spcBef>
                <a:spcPts val="500"/>
              </a:spcBef>
              <a:spcAft>
                <a:spcPts val="500"/>
              </a:spcAft>
            </a:pPr>
            <a:r>
              <a:rPr lang="en-US">
                <a:solidFill>
                  <a:srgbClr val="000000"/>
                </a:solidFill>
                <a:latin typeface="Arial" charset="0"/>
              </a:rPr>
              <a:t>The food irradiation facilities themselves do not become radioactive, and do not create radioactive waste. Two radiation materials,however, produce waste that must be contained and controlled.  These wastes are the basis for objections to using the irradiation process.  </a:t>
            </a:r>
            <a:endParaRPr lang="en-US">
              <a:latin typeface="Arial" charset="0"/>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60770" name="Text Box 2"/>
          <p:cNvSpPr txBox="1">
            <a:spLocks noChangeArrowheads="1"/>
          </p:cNvSpPr>
          <p:nvPr/>
        </p:nvSpPr>
        <p:spPr bwMode="auto">
          <a:xfrm>
            <a:off x="609600" y="762000"/>
            <a:ext cx="8153400" cy="5449888"/>
          </a:xfrm>
          <a:prstGeom prst="rect">
            <a:avLst/>
          </a:prstGeom>
          <a:noFill/>
          <a:ln w="9525">
            <a:noFill/>
            <a:miter lim="800000"/>
            <a:headEnd/>
            <a:tailEnd/>
          </a:ln>
        </p:spPr>
        <p:txBody>
          <a:bodyPr>
            <a:prstTxWarp prst="textNoShape">
              <a:avLst/>
            </a:prstTxWarp>
            <a:spAutoFit/>
          </a:bodyPr>
          <a:lstStyle/>
          <a:p>
            <a:pPr>
              <a:spcBef>
                <a:spcPts val="500"/>
              </a:spcBef>
              <a:spcAft>
                <a:spcPts val="500"/>
              </a:spcAft>
            </a:pPr>
            <a:r>
              <a:rPr lang="en-US">
                <a:solidFill>
                  <a:srgbClr val="000000"/>
                </a:solidFill>
                <a:latin typeface="Arial" charset="0"/>
              </a:rPr>
              <a:t>The cobalt sources used in irradiation facilities decay by 50% in five years, and therefore require periodic replacement. The small radioactive cobalt "pencils" are shipped back to the original nuclear reactor, where they can be recharged for further use. The shipment occurs in special hardened steel canisters that have been designed and tested to survive crashes without breaking. Cobalt is a solid metal, and even if somehow something should break, it will not spread through the environment. Cobalt 60 may also be disposed of as a radioactive waste. Given its relatively short half life(5 years) and its stable metallic form, the material is not considered to be a problematic waste. </a:t>
            </a:r>
          </a:p>
          <a:p>
            <a:pPr>
              <a:spcBef>
                <a:spcPct val="50000"/>
              </a:spcBef>
            </a:pPr>
            <a:endParaRPr lang="en-US"/>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61794" name="Text Box 2"/>
          <p:cNvSpPr txBox="1">
            <a:spLocks noChangeArrowheads="1"/>
          </p:cNvSpPr>
          <p:nvPr/>
        </p:nvSpPr>
        <p:spPr bwMode="auto">
          <a:xfrm>
            <a:off x="533400" y="914400"/>
            <a:ext cx="7924800" cy="4656138"/>
          </a:xfrm>
          <a:prstGeom prst="rect">
            <a:avLst/>
          </a:prstGeom>
          <a:noFill/>
          <a:ln w="9525">
            <a:noFill/>
            <a:miter lim="800000"/>
            <a:headEnd/>
            <a:tailEnd/>
          </a:ln>
        </p:spPr>
        <p:txBody>
          <a:bodyPr>
            <a:prstTxWarp prst="textNoShape">
              <a:avLst/>
            </a:prstTxWarp>
            <a:spAutoFit/>
          </a:bodyPr>
          <a:lstStyle/>
          <a:p>
            <a:r>
              <a:rPr lang="en-US">
                <a:latin typeface="Arial" charset="0"/>
              </a:rPr>
              <a:t>In contrast to metallic cobalt, cesium is a salt, which means it can dissolve in water. Cesium 137 sources decay by 50% in 31 years, and therefore are not often replaced. When they are replaced, the old cesium sources will be sent to a storage site in the same special transport canisters. If a leak should occur, there is the possibility that the cesium salts could dissolve in water and thus spread into the environment. This happened at a medical sterilizer facility in Decatur, Georgia in 1992, when a steel container holding the cesium cracked, and some cesium leaked into the shielding water tank. </a:t>
            </a:r>
          </a:p>
          <a:p>
            <a:pPr>
              <a:spcBef>
                <a:spcPct val="50000"/>
              </a:spcBef>
            </a:pPr>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7458" name="Text Box 2"/>
          <p:cNvSpPr txBox="1">
            <a:spLocks noChangeArrowheads="1"/>
          </p:cNvSpPr>
          <p:nvPr/>
        </p:nvSpPr>
        <p:spPr bwMode="auto">
          <a:xfrm>
            <a:off x="685800" y="228600"/>
            <a:ext cx="6858000" cy="6299200"/>
          </a:xfrm>
          <a:prstGeom prst="rect">
            <a:avLst/>
          </a:prstGeom>
          <a:noFill/>
          <a:ln w="9525">
            <a:noFill/>
            <a:miter lim="800000"/>
            <a:headEnd/>
            <a:tailEnd/>
          </a:ln>
        </p:spPr>
        <p:txBody>
          <a:bodyPr>
            <a:prstTxWarp prst="textNoShape">
              <a:avLst/>
            </a:prstTxWarp>
            <a:spAutoFit/>
          </a:bodyPr>
          <a:lstStyle/>
          <a:p>
            <a:endParaRPr lang="en-US"/>
          </a:p>
          <a:p>
            <a:r>
              <a:rPr lang="en-US" b="1"/>
              <a:t>Why irradiate food products?</a:t>
            </a:r>
          </a:p>
          <a:p>
            <a:r>
              <a:rPr lang="en-US"/>
              <a:t>Approximately 25% of all food products are lost after harvesting due to insects, vermin, and spoilage.</a:t>
            </a:r>
          </a:p>
          <a:p>
            <a:r>
              <a:rPr lang="en-US"/>
              <a:t>Currently, a significant number of chemicals are used on food products for preserving/preventing insect</a:t>
            </a:r>
          </a:p>
          <a:p>
            <a:r>
              <a:rPr lang="en-US"/>
              <a:t>losses. In roots and tubers, sprouting can be a major cause of losses. In developing countries where handling, transportation, and storage conditions</a:t>
            </a:r>
          </a:p>
          <a:p>
            <a:r>
              <a:rPr lang="en-US"/>
              <a:t>are less adequate than in the United States these losses are significantly greater. In addition, foodborne</a:t>
            </a:r>
          </a:p>
          <a:p>
            <a:r>
              <a:rPr lang="en-US"/>
              <a:t>diseases caused by pathogenic bacteria result in an estimated 9,000 deaths each year and 24 million cases of illness annually in the United States alone. Irradiation has the potential to significantly reduce both food production losses and foodborne</a:t>
            </a:r>
          </a:p>
          <a:p>
            <a:r>
              <a:rPr lang="en-US"/>
              <a:t>illness.</a:t>
            </a: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8482" name="Text Box 2"/>
          <p:cNvSpPr txBox="1">
            <a:spLocks noChangeArrowheads="1"/>
          </p:cNvSpPr>
          <p:nvPr/>
        </p:nvSpPr>
        <p:spPr bwMode="auto">
          <a:xfrm>
            <a:off x="228600" y="76200"/>
            <a:ext cx="8686800" cy="6299200"/>
          </a:xfrm>
          <a:prstGeom prst="rect">
            <a:avLst/>
          </a:prstGeom>
          <a:noFill/>
          <a:ln w="9525">
            <a:noFill/>
            <a:miter lim="800000"/>
            <a:headEnd/>
            <a:tailEnd/>
          </a:ln>
        </p:spPr>
        <p:txBody>
          <a:bodyPr>
            <a:prstTxWarp prst="textNoShape">
              <a:avLst/>
            </a:prstTxWarp>
            <a:spAutoFit/>
          </a:bodyPr>
          <a:lstStyle/>
          <a:p>
            <a:endParaRPr lang="en-US"/>
          </a:p>
          <a:p>
            <a:r>
              <a:rPr lang="en-US" b="1"/>
              <a:t>What is irradiation?</a:t>
            </a:r>
          </a:p>
          <a:p>
            <a:r>
              <a:rPr lang="en-US"/>
              <a:t>Irradiation is the deliberate process of exposing an item to certain types of radiation energy to bring about desirable changes. Ionizing radiation is radiant energy that has the ability to break chemical bonds. There are three types of ionizing radiation that can potentially be used in food irradiation:   electron beams (machine generated), X-rays - (machine generated), and gamma rays (occur naturally from</a:t>
            </a:r>
          </a:p>
          <a:p>
            <a:r>
              <a:rPr lang="en-US"/>
              <a:t>radioactive decay of Cesium 137 or Cobalt 60). Cobalt-60 is most commonly used for food irradiation, though electron beam is finding increasing application. Currently, there are a number of nonfood related products being irradiated (cosmetics, wine corks, hospital supplies, medical products, packaging materials) mostly to achieve sterilization. The radiation dose refers to the amount of these gamma rays absorbed by the product and is measured in Grays (Gy). 1 Gy = 1 Joule of absorbed energy / kg of product. Most treatment levels are on the order of 1 to 10 kGy (1 kGy = 1000 Gy).</a:t>
            </a: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49506" name="Text Box 2"/>
          <p:cNvSpPr txBox="1">
            <a:spLocks noChangeArrowheads="1"/>
          </p:cNvSpPr>
          <p:nvPr/>
        </p:nvSpPr>
        <p:spPr bwMode="auto">
          <a:xfrm>
            <a:off x="381000" y="457200"/>
            <a:ext cx="8382000" cy="6299200"/>
          </a:xfrm>
          <a:prstGeom prst="rect">
            <a:avLst/>
          </a:prstGeom>
          <a:noFill/>
          <a:ln w="9525">
            <a:noFill/>
            <a:miter lim="800000"/>
            <a:headEnd/>
            <a:tailEnd/>
          </a:ln>
        </p:spPr>
        <p:txBody>
          <a:bodyPr>
            <a:prstTxWarp prst="textNoShape">
              <a:avLst/>
            </a:prstTxWarp>
            <a:spAutoFit/>
          </a:bodyPr>
          <a:lstStyle/>
          <a:p>
            <a:r>
              <a:rPr lang="en-US" b="1"/>
              <a:t>Why was food irradiation approved by the Food and Drug</a:t>
            </a:r>
          </a:p>
          <a:p>
            <a:r>
              <a:rPr lang="en-US" b="1"/>
              <a:t>Administration (FDA) ?</a:t>
            </a:r>
          </a:p>
          <a:p>
            <a:endParaRPr lang="en-US" b="1"/>
          </a:p>
          <a:p>
            <a:r>
              <a:rPr lang="en-US"/>
              <a:t>Because of the seriousness of the food safety issue and the lack of adequate control measures to ensure 100% bacteria free food, irradiation is seen as an additional tool that can be used for improving food safety. In particular, </a:t>
            </a:r>
            <a:r>
              <a:rPr lang="en-US" i="1"/>
              <a:t>E. coli</a:t>
            </a:r>
            <a:r>
              <a:rPr lang="en-US"/>
              <a:t>, salmonella, and a</a:t>
            </a:r>
          </a:p>
          <a:p>
            <a:r>
              <a:rPr lang="en-US"/>
              <a:t>number of other pathogenic bacteria are sensitive to irradiation. Approved doses for meat and poultry can reduce salmonella and </a:t>
            </a:r>
            <a:r>
              <a:rPr lang="en-US" i="1"/>
              <a:t>E. coli </a:t>
            </a:r>
            <a:r>
              <a:rPr lang="en-US"/>
              <a:t>populations from 99.9% to 99.999%. Hundreds of studies found no health-related issues from consuming irradiated food at</a:t>
            </a:r>
          </a:p>
          <a:p>
            <a:r>
              <a:rPr lang="en-US"/>
              <a:t>levels less than 10 kGy. Some studies indicate that in irradiated pork the available thiamin may be reduced up to 50%. However, the average person would lose less than 2.3% of their thiamin intake eating irradiated pork, most comes from cereal grains</a:t>
            </a:r>
          </a:p>
          <a:p>
            <a:r>
              <a:rPr lang="en-US"/>
              <a:t>(cereals, breads, and pastas). This is not an issue if one eats a well balanced diet. </a:t>
            </a: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0530" name="Text Box 2"/>
          <p:cNvSpPr txBox="1">
            <a:spLocks noChangeArrowheads="1"/>
          </p:cNvSpPr>
          <p:nvPr/>
        </p:nvSpPr>
        <p:spPr bwMode="auto">
          <a:xfrm>
            <a:off x="304800" y="381000"/>
            <a:ext cx="8534400" cy="5203825"/>
          </a:xfrm>
          <a:prstGeom prst="rect">
            <a:avLst/>
          </a:prstGeom>
          <a:noFill/>
          <a:ln w="9525">
            <a:noFill/>
            <a:miter lim="800000"/>
            <a:headEnd/>
            <a:tailEnd/>
          </a:ln>
        </p:spPr>
        <p:txBody>
          <a:bodyPr>
            <a:prstTxWarp prst="textNoShape">
              <a:avLst/>
            </a:prstTxWarp>
            <a:spAutoFit/>
          </a:bodyPr>
          <a:lstStyle/>
          <a:p>
            <a:r>
              <a:rPr lang="en-US"/>
              <a:t>Other vitamin losses vary depending on the particular vitamin. A study comparing vitamin levels in irradiated and non-irradiated cooked poultry found comparable vitamin levels except a modest decrease in Vitamin E (35%) was noted. Vitamin losses can</a:t>
            </a:r>
          </a:p>
          <a:p>
            <a:r>
              <a:rPr lang="en-US"/>
              <a:t>also be reduced by irradiating frozen products in vacuum-packed containers. Other studies suggest that vitamin losses in irradiated products can be reduced to l0% or less.  Ionizing radiation can also be used to produce sterile, shelf-stable products. Irradiation has been demonstrated to produce no harmful effects at levels up to and above 60kGy. At these high levels, there have been some significant vitamin losses, but the product is commercially sterile and has a shelf-life comparable to canned foods. High levels of irradiation have already been approved for foods for NASA's Space Program and for immuno-compromised hospital patients.</a:t>
            </a: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1554" name="Text Box 2"/>
          <p:cNvSpPr txBox="1">
            <a:spLocks noChangeArrowheads="1"/>
          </p:cNvSpPr>
          <p:nvPr/>
        </p:nvSpPr>
        <p:spPr bwMode="auto">
          <a:xfrm>
            <a:off x="457200" y="685800"/>
            <a:ext cx="8229600" cy="4838700"/>
          </a:xfrm>
          <a:prstGeom prst="rect">
            <a:avLst/>
          </a:prstGeom>
          <a:noFill/>
          <a:ln w="9525">
            <a:noFill/>
            <a:miter lim="800000"/>
            <a:headEnd/>
            <a:tailEnd/>
          </a:ln>
        </p:spPr>
        <p:txBody>
          <a:bodyPr>
            <a:prstTxWarp prst="textNoShape">
              <a:avLst/>
            </a:prstTxWarp>
            <a:spAutoFit/>
          </a:bodyPr>
          <a:lstStyle/>
          <a:p>
            <a:r>
              <a:rPr lang="en-US" b="1"/>
              <a:t>Uses of Food Irradiation</a:t>
            </a:r>
          </a:p>
          <a:p>
            <a:r>
              <a:rPr lang="en-US"/>
              <a:t>Irradiation can be used to sterilize (eliminate all</a:t>
            </a:r>
          </a:p>
          <a:p>
            <a:r>
              <a:rPr lang="en-US"/>
              <a:t>microorganisms) food products at levels above 10</a:t>
            </a:r>
          </a:p>
          <a:p>
            <a:r>
              <a:rPr lang="en-US"/>
              <a:t>kGy. In the range of 1-10 kGy it can be used to</a:t>
            </a:r>
          </a:p>
          <a:p>
            <a:r>
              <a:rPr lang="en-US"/>
              <a:t>pasteurize food (eliminate a significant number of</a:t>
            </a:r>
          </a:p>
          <a:p>
            <a:r>
              <a:rPr lang="en-US"/>
              <a:t>microorganisms including those of public health</a:t>
            </a:r>
          </a:p>
          <a:p>
            <a:r>
              <a:rPr lang="en-US"/>
              <a:t>significance). In some products it can be used as an</a:t>
            </a:r>
          </a:p>
          <a:p>
            <a:r>
              <a:rPr lang="en-US"/>
              <a:t>insect disinfestation treatment (less than 1 kGy). It</a:t>
            </a:r>
          </a:p>
          <a:p>
            <a:r>
              <a:rPr lang="en-US"/>
              <a:t>can be used as a sprout inhibition technique in</a:t>
            </a:r>
          </a:p>
          <a:p>
            <a:r>
              <a:rPr lang="en-US"/>
              <a:t>potatoes and onions (less than 0.5 kGy). It can delay</a:t>
            </a:r>
          </a:p>
          <a:p>
            <a:r>
              <a:rPr lang="en-US"/>
              <a:t>ripening of certain fruits (less than 0.3 kGy) and</a:t>
            </a:r>
          </a:p>
          <a:p>
            <a:r>
              <a:rPr lang="en-US"/>
              <a:t>eliminate trichinosis in pork (less than 1.0 kGy).</a:t>
            </a:r>
          </a:p>
          <a:p>
            <a:endParaRPr lang="en-US"/>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2578" name="Text Box 2"/>
          <p:cNvSpPr txBox="1">
            <a:spLocks noChangeArrowheads="1"/>
          </p:cNvSpPr>
          <p:nvPr/>
        </p:nvSpPr>
        <p:spPr bwMode="auto">
          <a:xfrm>
            <a:off x="304800" y="533400"/>
            <a:ext cx="8610600" cy="4622800"/>
          </a:xfrm>
          <a:prstGeom prst="rect">
            <a:avLst/>
          </a:prstGeom>
          <a:noFill/>
          <a:ln w="9525">
            <a:noFill/>
            <a:miter lim="800000"/>
            <a:headEnd/>
            <a:tailEnd/>
          </a:ln>
        </p:spPr>
        <p:txBody>
          <a:bodyPr>
            <a:prstTxWarp prst="textNoShape">
              <a:avLst/>
            </a:prstTxWarp>
            <a:spAutoFit/>
          </a:bodyPr>
          <a:lstStyle/>
          <a:p>
            <a:r>
              <a:rPr lang="en-US" b="1"/>
              <a:t>Foods Approved for Irradiation by the FDA</a:t>
            </a:r>
          </a:p>
          <a:p>
            <a:endParaRPr lang="en-US"/>
          </a:p>
          <a:p>
            <a:endParaRPr lang="en-US"/>
          </a:p>
          <a:p>
            <a:r>
              <a:rPr lang="en-US" sz="2000" b="1"/>
              <a:t>Product              Dose (kGy)         Purpose                               Date Approved</a:t>
            </a:r>
          </a:p>
          <a:p>
            <a:endParaRPr lang="en-US" b="1"/>
          </a:p>
          <a:p>
            <a:r>
              <a:rPr lang="en-US" sz="1400"/>
              <a:t>Wheat, wheat flour 	0.2-0.5 		Insect disinfestation 			1963</a:t>
            </a:r>
          </a:p>
          <a:p>
            <a:r>
              <a:rPr lang="en-US" sz="1400"/>
              <a:t>White potatoes 	0.05-0.15 		Sprout inhibition 			1964</a:t>
            </a:r>
          </a:p>
          <a:p>
            <a:r>
              <a:rPr lang="en-US" sz="1400"/>
              <a:t>Pork		0.3-1.0		Control Trichinella spiralis 		7/22/85</a:t>
            </a:r>
          </a:p>
          <a:p>
            <a:r>
              <a:rPr lang="en-US" sz="1400"/>
              <a:t>Enzymes (dehydrated) 	10 max 		Microbial control 			4/18/86</a:t>
            </a:r>
          </a:p>
          <a:p>
            <a:r>
              <a:rPr lang="en-US" sz="1400"/>
              <a:t>Fruit 		1 max		Disinfestation, delay ripenin   		4/18/86</a:t>
            </a:r>
          </a:p>
          <a:p>
            <a:r>
              <a:rPr lang="en-US" sz="1400"/>
              <a:t>Vegetables, fresh 	1 max		Disinfestation 			4/18/86</a:t>
            </a:r>
          </a:p>
          <a:p>
            <a:r>
              <a:rPr lang="en-US" sz="1400"/>
              <a:t>Herbs/ Spices 	 30 max 		Microbial control 			4/18/86</a:t>
            </a:r>
          </a:p>
          <a:p>
            <a:r>
              <a:rPr lang="en-US" sz="1400"/>
              <a:t>Vegetable 		 30 max		 Microbial control 			4/18/86</a:t>
            </a:r>
          </a:p>
          <a:p>
            <a:r>
              <a:rPr lang="en-US" sz="1400"/>
              <a:t>Poultry, fresh or frozen	 3 max 		Microbial control			 5/2/90</a:t>
            </a:r>
          </a:p>
          <a:p>
            <a:r>
              <a:rPr lang="en-US" sz="1400"/>
              <a:t>Meat packaged	 44 or greater	 Sterilization 			3/8/95</a:t>
            </a:r>
          </a:p>
          <a:p>
            <a:r>
              <a:rPr lang="en-US" sz="1400"/>
              <a:t>Animal feed/pet food	 2-25		 Salmonella control 			9/28/95</a:t>
            </a:r>
          </a:p>
          <a:p>
            <a:r>
              <a:rPr lang="en-US" sz="1400"/>
              <a:t>Meat, uncooked  chilled 	4.5 max 		Microbial control 			12/2/97</a:t>
            </a:r>
          </a:p>
          <a:p>
            <a:r>
              <a:rPr lang="en-US" sz="1400"/>
              <a:t>Meat, uncooked  frozen 	7.0 max 		Microbial control 			12/2/97</a:t>
            </a: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3602" name="Text Box 2"/>
          <p:cNvSpPr txBox="1">
            <a:spLocks noChangeArrowheads="1"/>
          </p:cNvSpPr>
          <p:nvPr/>
        </p:nvSpPr>
        <p:spPr bwMode="auto">
          <a:xfrm>
            <a:off x="457200" y="609600"/>
            <a:ext cx="8305800" cy="5632450"/>
          </a:xfrm>
          <a:prstGeom prst="rect">
            <a:avLst/>
          </a:prstGeom>
          <a:noFill/>
          <a:ln w="9525">
            <a:noFill/>
            <a:miter lim="800000"/>
            <a:headEnd/>
            <a:tailEnd/>
          </a:ln>
        </p:spPr>
        <p:txBody>
          <a:bodyPr>
            <a:prstTxWarp prst="textNoShape">
              <a:avLst/>
            </a:prstTxWarp>
            <a:spAutoFit/>
          </a:bodyPr>
          <a:lstStyle/>
          <a:p>
            <a:pPr>
              <a:spcBef>
                <a:spcPts val="500"/>
              </a:spcBef>
              <a:spcAft>
                <a:spcPts val="500"/>
              </a:spcAft>
            </a:pPr>
            <a:r>
              <a:rPr lang="en-US">
                <a:solidFill>
                  <a:srgbClr val="000000"/>
                </a:solidFill>
                <a:latin typeface="Arial" charset="0"/>
              </a:rPr>
              <a:t>However, not all foods are suitable for irradiation. For example, oysters and other raw shellfish can be irradiated, but the shelf life and quality decreases markedly because the live oyster inside the shell is also damaged or killed by the irradiation. Shell eggs can sometimes be contaminated on the insides with </a:t>
            </a:r>
            <a:r>
              <a:rPr lang="en-US" i="1">
                <a:solidFill>
                  <a:srgbClr val="000000"/>
                </a:solidFill>
                <a:latin typeface="Arial" charset="0"/>
              </a:rPr>
              <a:t>Salmonella</a:t>
            </a:r>
            <a:r>
              <a:rPr lang="en-US">
                <a:solidFill>
                  <a:srgbClr val="000000"/>
                </a:solidFill>
                <a:latin typeface="Arial" charset="0"/>
              </a:rPr>
              <a:t>. However, irradiation causes the egg whites to become milky and more liquid, which means it looks like an older egg, and may not serve as well in some recipes. Alfalfa seeds used in making alfalfa sprouts can sometimes be contaminated with </a:t>
            </a:r>
            <a:r>
              <a:rPr lang="en-US" i="1">
                <a:solidFill>
                  <a:srgbClr val="000000"/>
                </a:solidFill>
                <a:latin typeface="Arial" charset="0"/>
              </a:rPr>
              <a:t>Salmonella</a:t>
            </a:r>
            <a:r>
              <a:rPr lang="en-US">
                <a:solidFill>
                  <a:srgbClr val="000000"/>
                </a:solidFill>
                <a:latin typeface="Arial" charset="0"/>
              </a:rPr>
              <a:t>. </a:t>
            </a:r>
            <a:r>
              <a:rPr lang="en-US">
                <a:latin typeface="Arial" charset="0"/>
              </a:rPr>
              <a:t>Using irradiation to eliminate </a:t>
            </a:r>
            <a:r>
              <a:rPr lang="en-US" i="1">
                <a:latin typeface="Arial" charset="0"/>
              </a:rPr>
              <a:t>Salmonella</a:t>
            </a:r>
            <a:r>
              <a:rPr lang="en-US">
                <a:latin typeface="Arial" charset="0"/>
              </a:rPr>
              <a:t> from the seeds may require a dose of irradiation that also interferes with the viability of the seeds themselves. Combining irradiation with other strategies to reduce contamination with germs may overcome these limitations. </a:t>
            </a: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54627" name="Text Box 2"/>
          <p:cNvSpPr txBox="1">
            <a:spLocks noChangeArrowheads="1"/>
          </p:cNvSpPr>
          <p:nvPr/>
        </p:nvSpPr>
        <p:spPr bwMode="auto">
          <a:xfrm>
            <a:off x="609600" y="990600"/>
            <a:ext cx="8077200" cy="2647950"/>
          </a:xfrm>
          <a:prstGeom prst="rect">
            <a:avLst/>
          </a:prstGeom>
          <a:noFill/>
          <a:ln w="9525">
            <a:noFill/>
            <a:miter lim="800000"/>
            <a:headEnd/>
            <a:tailEnd/>
          </a:ln>
        </p:spPr>
        <p:txBody>
          <a:bodyPr>
            <a:prstTxWarp prst="textNoShape">
              <a:avLst/>
            </a:prstTxWarp>
            <a:spAutoFit/>
          </a:bodyPr>
          <a:lstStyle/>
          <a:p>
            <a:r>
              <a:rPr lang="en-US" b="1"/>
              <a:t>How Will the Consumer Know That Food is  Irradiated?</a:t>
            </a:r>
          </a:p>
          <a:p>
            <a:endParaRPr lang="en-US" b="1"/>
          </a:p>
          <a:p>
            <a:r>
              <a:rPr lang="en-US"/>
              <a:t>Retail food products are required to display the radura symbol in a green color:  Food processors may also add additional information explaining why irradiation was used such as "treated with irradiation to inhibit spoilage" or “treated with</a:t>
            </a:r>
          </a:p>
          <a:p>
            <a:r>
              <a:rPr lang="en-US"/>
              <a:t>irradiation instead of chemicals to control insect infestation”.</a:t>
            </a:r>
          </a:p>
        </p:txBody>
      </p:sp>
      <p:graphicFrame>
        <p:nvGraphicFramePr>
          <p:cNvPr id="154626" name="Object 2"/>
          <p:cNvGraphicFramePr>
            <a:graphicFrameLocks noChangeAspect="1"/>
          </p:cNvGraphicFramePr>
          <p:nvPr/>
        </p:nvGraphicFramePr>
        <p:xfrm>
          <a:off x="3124200" y="3794125"/>
          <a:ext cx="2667000" cy="2644775"/>
        </p:xfrm>
        <a:graphic>
          <a:graphicData uri="http://schemas.openxmlformats.org/presentationml/2006/ole">
            <p:oleObj spid="_x0000_s23554" name="Document" r:id="rId3" imgW="1740408" imgH="1725168" progId="Word.Document.8">
              <p:embed/>
            </p:oleObj>
          </a:graphicData>
        </a:graphic>
      </p:graphicFrame>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6</TotalTime>
  <Words>2142</Words>
  <Application>Microsoft Macintosh PowerPoint</Application>
  <PresentationFormat>On-screen Show (4:3)</PresentationFormat>
  <Paragraphs>78</Paragraphs>
  <Slides>16</Slides>
  <Notes>0</Notes>
  <HiddenSlides>0</HiddenSlides>
  <MMClips>0</MMClips>
  <ScaleCrop>false</ScaleCrop>
  <HeadingPairs>
    <vt:vector size="6" baseType="variant">
      <vt:variant>
        <vt:lpstr>Design Template</vt:lpstr>
      </vt:variant>
      <vt:variant>
        <vt:i4>1</vt:i4>
      </vt:variant>
      <vt:variant>
        <vt:lpstr>Embedded OLE Servers</vt:lpstr>
      </vt:variant>
      <vt:variant>
        <vt:i4>1</vt:i4>
      </vt:variant>
      <vt:variant>
        <vt:lpstr>Slide Titles</vt:lpstr>
      </vt:variant>
      <vt:variant>
        <vt:i4>16</vt:i4>
      </vt:variant>
    </vt:vector>
  </HeadingPairs>
  <TitlesOfParts>
    <vt:vector size="18" baseType="lpstr">
      <vt:lpstr>Office Theme</vt:lpstr>
      <vt:lpstr>Microsoft Word 97 - 2004 Document</vt:lpstr>
      <vt:lpstr>Irradiation</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vector>
  </TitlesOfParts>
  <Company>Eastford Public Schools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Irradiation</dc:title>
  <dc:creator>Faculty</dc:creator>
  <cp:lastModifiedBy>Faculty</cp:lastModifiedBy>
  <cp:revision>1</cp:revision>
  <dcterms:created xsi:type="dcterms:W3CDTF">2011-03-25T15:24:14Z</dcterms:created>
  <dcterms:modified xsi:type="dcterms:W3CDTF">2011-03-25T15:30:48Z</dcterms:modified>
</cp:coreProperties>
</file>

<file path=docProps/thumbnail.jpeg>
</file>